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34A81-901C-4530-9B83-D4B5B405FCB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B26D-99C0-4206-972A-E7CA26CA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5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9FA6-4AEA-6228-9699-2435F4DE1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5443E-744E-BBC0-DD32-F16681667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4C17-831B-ED6E-75A4-D781D22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204E1-2AB1-C720-0867-E32F565C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734F9-5497-22B5-AEEF-3AD83EE0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8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4548-B1DE-2DBF-E513-8AF897A8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0AA1-EC5A-B7F5-9086-55CEE2A47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ED25-3215-4AA5-524B-5282608B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FD5E1-8870-EB19-C6AF-730DA0E8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382A4-DDF3-2B5D-DCDF-DFD89942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17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CE3FD-A90F-DBDC-D8F0-0C01CE4B2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A2358-8B7E-4947-718F-6CB5129B8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D438D-5DB1-D997-991F-B6D4528B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D460-194E-A6D8-EC8D-4ECA18DF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4373A-4A43-6D80-A55A-B06358B7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8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6020-04CD-BAF1-F3AF-E2FE07DA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DF5B-F0AB-DB53-045E-8051A7D4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68DA-96B0-1C1A-6002-5642383B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F9AB-603D-E86E-E143-55F0B218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65A7-EF7D-BF12-47F9-BC9EB710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4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9056-980D-FDD7-0BC7-7AAAC3EC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6A7D-E932-5E51-8B80-AF249EE7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F300-9DE3-646E-26A6-164CB606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DE32-A4B1-789A-3CDE-880BE789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9C35-B9C7-F821-C3CB-F20565B4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7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ABE8-E4D9-1FFE-49E0-9BC52F01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14E1-D4A9-4E58-96F4-A92A62A05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27F77-1ABE-827C-13FB-7C052E2B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A8415-4502-59DA-7DFC-2CEB7654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9AEE-3E32-9AC6-D0B7-5CA45FF3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20972-0506-93F9-60B4-62923A6A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5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62A3-D336-9587-64A0-103D525F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B64FA-3332-3891-EE32-2891B9B99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37A49-83F5-207E-3F41-0871B8C3B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F14EC-A601-AC2F-0019-AB5FCDA61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DB764-BFEF-7B0F-9AAE-7490F7512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07584-A3F0-141B-98CD-9ED325C8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E720F-F224-90E5-0AD4-C4F5F37F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D1FF1-75A0-4D8C-87BD-2AE07662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94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4ED1-F99B-C45E-39A8-C75CAF1A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5D08-E1B2-BEDF-F29F-87FF1647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830E3-B69F-E3FC-5FBE-28D833A4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7CCF-CD08-7C06-7AA4-85F8C5F4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9038-1BEF-0741-BD62-2990F3A3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8D5E3-D7E7-3B9F-ECFB-C2C9A052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1C8F2-C9C6-6AC0-8A83-D85E29AD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0BFB-7433-875A-5D03-44A772A1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99EF-25C6-D2AF-1E39-03FC5A69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52E9B-D67B-95EF-155F-C56350C6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75AC-D6E1-4D32-FD1A-BA312978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3611E-6450-A23E-C1D0-C79CAF30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8A109-6066-5F25-D6B0-036C1B86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30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6144-1674-0A80-A12A-326F95B0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5789E-9067-86D2-33C2-F0C742ECD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014D8-FA83-8661-098A-03184F14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98AE4-8788-E1B6-B381-F831776E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0498F-0633-71E2-8852-9E213B36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DB7AC-8603-DC27-2811-2727E9A7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30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4DB6A-A04B-F40F-67AD-BBAFB4F8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CDC39-BE2E-4D3C-F81B-357561DA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ED29-FD0C-2694-EBC7-0339C9DD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A8A30-790A-18C0-43B7-A424BE823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8B2F8-C020-BDAE-22AA-C659458A5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0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ordwall.net/play/511/222/438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458" y="360853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21 </a:t>
            </a:r>
            <a:br>
              <a:rPr lang="hr-HR" sz="5400" b="1" dirty="0"/>
            </a:br>
            <a:r>
              <a:rPr lang="hr-HR" sz="5400" b="1" dirty="0" err="1"/>
              <a:t>The</a:t>
            </a:r>
            <a:r>
              <a:rPr lang="hr-HR" sz="5400" b="1" dirty="0"/>
              <a:t> </a:t>
            </a:r>
            <a:r>
              <a:rPr lang="hr-HR" sz="5400" b="1" dirty="0" err="1"/>
              <a:t>lights</a:t>
            </a:r>
            <a:r>
              <a:rPr lang="hr-HR" sz="5400" b="1" dirty="0"/>
              <a:t> </a:t>
            </a:r>
            <a:r>
              <a:rPr lang="hr-HR" sz="5400" b="1" dirty="0" err="1"/>
              <a:t>went</a:t>
            </a:r>
            <a:r>
              <a:rPr lang="hr-HR" sz="5400" b="1" dirty="0"/>
              <a:t> </a:t>
            </a:r>
            <a:r>
              <a:rPr lang="hr-HR" sz="5400" b="1" dirty="0" err="1"/>
              <a:t>out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5E873-08F2-D134-E706-C776591D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57176"/>
            <a:ext cx="10658475" cy="14811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Which electrical appliances do you use on a daily basis? </a:t>
            </a:r>
            <a:br>
              <a:rPr lang="hr-HR" sz="2800" b="1" dirty="0"/>
            </a:br>
            <a:r>
              <a:rPr lang="en-US" sz="2800" b="1" dirty="0"/>
              <a:t>Which ones do your family members use? Why? Discuss in class.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C1E52-D7F3-6615-31D3-715D27D1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Write down names of these electrical appliances.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3B989-2431-37BE-46DD-701D6905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351" y="4057574"/>
            <a:ext cx="2152713" cy="227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8135B7-4412-84CD-80C2-FF821DAD5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4" y="2940984"/>
            <a:ext cx="1800290" cy="194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C75EA7-F286-677E-C933-7E561CDBC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76" y="2605825"/>
            <a:ext cx="3390019" cy="2277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CA5CF-E183-18DF-A464-0DCE39AD9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79" y="4057574"/>
            <a:ext cx="2802431" cy="23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650CAD-9F8E-FD86-64FA-0411DAAF0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4838700" cy="686232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B756A-2636-21E0-0758-54A18609A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48" y="246679"/>
            <a:ext cx="6254884" cy="5099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Match the electrical appliances below to the pictures. </a:t>
            </a:r>
            <a:r>
              <a:rPr lang="hr-HR" dirty="0"/>
              <a:t>W</a:t>
            </a:r>
            <a:r>
              <a:rPr lang="en-US" dirty="0"/>
              <a:t>hat </a:t>
            </a:r>
            <a:r>
              <a:rPr lang="hr-HR" dirty="0"/>
              <a:t>do </a:t>
            </a:r>
            <a:r>
              <a:rPr lang="en-US" dirty="0"/>
              <a:t>we use them for</a:t>
            </a:r>
            <a:r>
              <a:rPr lang="hr-HR" dirty="0"/>
              <a:t>?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b="1" dirty="0"/>
              <a:t>Check.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hr-HR" dirty="0"/>
              <a:t>W</a:t>
            </a:r>
            <a:r>
              <a:rPr lang="en-US" dirty="0"/>
              <a:t>rite the sentences using the structure</a:t>
            </a:r>
            <a:r>
              <a:rPr lang="en-US" b="1" dirty="0"/>
              <a:t>: </a:t>
            </a:r>
            <a:endParaRPr lang="hr-HR" b="1" dirty="0"/>
          </a:p>
          <a:p>
            <a:pPr marL="0" indent="0">
              <a:buNone/>
            </a:pPr>
            <a:r>
              <a:rPr lang="en-US" b="1" i="1" dirty="0"/>
              <a:t>We use _______ for ... </a:t>
            </a:r>
          </a:p>
          <a:p>
            <a:pPr marL="0" indent="0">
              <a:buNone/>
            </a:pPr>
            <a:r>
              <a:rPr lang="hr-HR" b="1" dirty="0"/>
              <a:t>E</a:t>
            </a:r>
            <a:r>
              <a:rPr lang="en-US" b="1" dirty="0" err="1"/>
              <a:t>xample</a:t>
            </a:r>
            <a:r>
              <a:rPr lang="hr-HR" b="1" dirty="0"/>
              <a:t>:</a:t>
            </a:r>
            <a:r>
              <a:rPr lang="en-US" b="1" dirty="0"/>
              <a:t> </a:t>
            </a:r>
            <a:endParaRPr lang="hr-HR" b="1" dirty="0"/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We use a kettle for making tea or coffee.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C2013-41D2-EEC4-2F47-BCFFB89E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27515"/>
            <a:ext cx="4663628" cy="54422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2A08C-2F30-802F-F3E3-66C23B3179DF}"/>
              </a:ext>
            </a:extLst>
          </p:cNvPr>
          <p:cNvSpPr txBox="1"/>
          <p:nvPr/>
        </p:nvSpPr>
        <p:spPr>
          <a:xfrm>
            <a:off x="1331650" y="1713390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73263-5476-C6B6-E4C1-D659E502D520}"/>
              </a:ext>
            </a:extLst>
          </p:cNvPr>
          <p:cNvSpPr txBox="1"/>
          <p:nvPr/>
        </p:nvSpPr>
        <p:spPr>
          <a:xfrm>
            <a:off x="1678119" y="2078568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D03F1-C3D5-895F-6C61-63CED6DFFC49}"/>
              </a:ext>
            </a:extLst>
          </p:cNvPr>
          <p:cNvSpPr txBox="1"/>
          <p:nvPr/>
        </p:nvSpPr>
        <p:spPr>
          <a:xfrm>
            <a:off x="1632490" y="2423873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3778B-5CDB-E181-FB73-5473C93FCDF3}"/>
              </a:ext>
            </a:extLst>
          </p:cNvPr>
          <p:cNvSpPr txBox="1"/>
          <p:nvPr/>
        </p:nvSpPr>
        <p:spPr>
          <a:xfrm>
            <a:off x="1366159" y="2796374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D16C-55E9-0ED7-A7A0-3C844DC70EC8}"/>
              </a:ext>
            </a:extLst>
          </p:cNvPr>
          <p:cNvSpPr txBox="1"/>
          <p:nvPr/>
        </p:nvSpPr>
        <p:spPr>
          <a:xfrm>
            <a:off x="3475347" y="1722267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36C89-6ADB-8A0B-9988-03EE688CF73B}"/>
              </a:ext>
            </a:extLst>
          </p:cNvPr>
          <p:cNvSpPr txBox="1"/>
          <p:nvPr/>
        </p:nvSpPr>
        <p:spPr>
          <a:xfrm>
            <a:off x="3758432" y="2078568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2EED3-FB43-4C0B-51D6-3BF3D9A3A27B}"/>
              </a:ext>
            </a:extLst>
          </p:cNvPr>
          <p:cNvSpPr txBox="1"/>
          <p:nvPr/>
        </p:nvSpPr>
        <p:spPr>
          <a:xfrm>
            <a:off x="4049394" y="2419769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D8AC1-4FEC-5642-A873-6F711A5D50AD}"/>
              </a:ext>
            </a:extLst>
          </p:cNvPr>
          <p:cNvSpPr txBox="1"/>
          <p:nvPr/>
        </p:nvSpPr>
        <p:spPr>
          <a:xfrm>
            <a:off x="4182559" y="2769602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BAC85-059B-B7F2-E291-3187FE677E30}"/>
              </a:ext>
            </a:extLst>
          </p:cNvPr>
          <p:cNvSpPr txBox="1"/>
          <p:nvPr/>
        </p:nvSpPr>
        <p:spPr>
          <a:xfrm>
            <a:off x="5740338" y="5291090"/>
            <a:ext cx="375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49242-C148-37F0-D9F7-96167AE4C305}"/>
              </a:ext>
            </a:extLst>
          </p:cNvPr>
          <p:cNvSpPr txBox="1"/>
          <p:nvPr/>
        </p:nvSpPr>
        <p:spPr>
          <a:xfrm>
            <a:off x="0" y="1106801"/>
            <a:ext cx="5545029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 use a kettle for making coffee or tea.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 CD player for listening to music.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 hairdryer for drying our hair.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We use a TV set for finding out more about the world by watching different sorts of </a:t>
            </a:r>
            <a:r>
              <a:rPr lang="en-GB" sz="2400" b="1" dirty="0">
                <a:solidFill>
                  <a:schemeClr val="bg1"/>
                </a:solidFill>
              </a:rPr>
              <a:t>programmes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an oven for baking or roasting.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 computer for sending email</a:t>
            </a:r>
            <a:r>
              <a:rPr lang="hr-HR" sz="2400" b="1" dirty="0">
                <a:solidFill>
                  <a:schemeClr val="bg1"/>
                </a:solidFill>
              </a:rPr>
              <a:t>s/</a:t>
            </a:r>
            <a:r>
              <a:rPr lang="en-US" sz="2400" b="1" dirty="0">
                <a:solidFill>
                  <a:schemeClr val="bg1"/>
                </a:solidFill>
              </a:rPr>
              <a:t> chatting</a:t>
            </a:r>
            <a:r>
              <a:rPr lang="hr-HR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bg1"/>
                </a:solidFill>
              </a:rPr>
              <a:t>finding information.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an electric saw for cutting wood.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 use a wireless phone for chatting with friends.</a:t>
            </a:r>
          </a:p>
        </p:txBody>
      </p:sp>
    </p:spTree>
    <p:extLst>
      <p:ext uri="{BB962C8B-B14F-4D97-AF65-F5344CB8AC3E}">
        <p14:creationId xmlns:p14="http://schemas.microsoft.com/office/powerpoint/2010/main" val="18191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98135-A175-FC86-3C1C-5BDA2AAA8E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/>
          <a:stretch/>
        </p:blipFill>
        <p:spPr>
          <a:xfrm>
            <a:off x="0" y="0"/>
            <a:ext cx="4897211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A01C57-6EFC-AE81-CE14-728560A4F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8" y="1676248"/>
            <a:ext cx="4541914" cy="35055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187DF-951C-DF6A-C670-DB2443FD6FB0}"/>
              </a:ext>
            </a:extLst>
          </p:cNvPr>
          <p:cNvSpPr txBox="1"/>
          <p:nvPr/>
        </p:nvSpPr>
        <p:spPr>
          <a:xfrm>
            <a:off x="5592932" y="328473"/>
            <a:ext cx="6027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Task B. Listen and write down which of the electric appliances they were using.</a:t>
            </a:r>
          </a:p>
        </p:txBody>
      </p:sp>
      <p:pic>
        <p:nvPicPr>
          <p:cNvPr id="10" name="l__21_1_the_lights_went_out">
            <a:hlinkClick r:id="" action="ppaction://media"/>
            <a:extLst>
              <a:ext uri="{FF2B5EF4-FFF2-40B4-BE49-F238E27FC236}">
                <a16:creationId xmlns:a16="http://schemas.microsoft.com/office/drawing/2014/main" id="{F9CC92A7-A671-D969-5CCA-AF1073685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2414" y="1311337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03BDB-4409-E499-85A6-E0059874AE20}"/>
              </a:ext>
            </a:extLst>
          </p:cNvPr>
          <p:cNvSpPr txBox="1"/>
          <p:nvPr/>
        </p:nvSpPr>
        <p:spPr>
          <a:xfrm>
            <a:off x="5592932" y="2089066"/>
            <a:ext cx="60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8B670-199B-6E6B-F7D1-85966C6229B8}"/>
              </a:ext>
            </a:extLst>
          </p:cNvPr>
          <p:cNvSpPr txBox="1"/>
          <p:nvPr/>
        </p:nvSpPr>
        <p:spPr>
          <a:xfrm>
            <a:off x="1176451" y="2845769"/>
            <a:ext cx="26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oven</a:t>
            </a:r>
            <a:r>
              <a:rPr lang="hr-HR" sz="2400" b="1" dirty="0">
                <a:solidFill>
                  <a:srgbClr val="FF0000"/>
                </a:solidFill>
              </a:rPr>
              <a:t>/ a </a:t>
            </a:r>
            <a:r>
              <a:rPr lang="hr-HR" sz="2400" b="1" dirty="0" err="1">
                <a:solidFill>
                  <a:srgbClr val="FF0000"/>
                </a:solidFill>
              </a:rPr>
              <a:t>kettle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40247-0C67-6C58-2A58-EC975605DC39}"/>
              </a:ext>
            </a:extLst>
          </p:cNvPr>
          <p:cNvSpPr txBox="1"/>
          <p:nvPr/>
        </p:nvSpPr>
        <p:spPr>
          <a:xfrm>
            <a:off x="1176451" y="3225506"/>
            <a:ext cx="26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hairdryer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AA0439-6FC0-7C85-FA4B-C7302D898F26}"/>
              </a:ext>
            </a:extLst>
          </p:cNvPr>
          <p:cNvSpPr txBox="1"/>
          <p:nvPr/>
        </p:nvSpPr>
        <p:spPr>
          <a:xfrm>
            <a:off x="2069092" y="3600186"/>
            <a:ext cx="205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</a:t>
            </a:r>
            <a:r>
              <a:rPr lang="hr-HR" sz="2400" b="1" dirty="0" err="1">
                <a:solidFill>
                  <a:srgbClr val="FF0000"/>
                </a:solidFill>
              </a:rPr>
              <a:t>computer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ABD7D-6DE1-1331-010A-D26C0087C18F}"/>
              </a:ext>
            </a:extLst>
          </p:cNvPr>
          <p:cNvSpPr txBox="1"/>
          <p:nvPr/>
        </p:nvSpPr>
        <p:spPr>
          <a:xfrm>
            <a:off x="1003048" y="3977603"/>
            <a:ext cx="4065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a wireless </a:t>
            </a:r>
            <a:r>
              <a:rPr lang="hr-HR" sz="2200" b="1" dirty="0" err="1">
                <a:solidFill>
                  <a:srgbClr val="FF0000"/>
                </a:solidFill>
              </a:rPr>
              <a:t>phone</a:t>
            </a:r>
            <a:r>
              <a:rPr lang="hr-HR" sz="2200" b="1" dirty="0">
                <a:solidFill>
                  <a:srgbClr val="FF0000"/>
                </a:solidFill>
              </a:rPr>
              <a:t>/ a TV set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268205-C811-055C-5F59-49B217AA851D}"/>
              </a:ext>
            </a:extLst>
          </p:cNvPr>
          <p:cNvSpPr txBox="1"/>
          <p:nvPr/>
        </p:nvSpPr>
        <p:spPr>
          <a:xfrm>
            <a:off x="1274201" y="4316191"/>
            <a:ext cx="26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electric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saw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6694-C377-8BAE-E741-76E31520B396}"/>
              </a:ext>
            </a:extLst>
          </p:cNvPr>
          <p:cNvSpPr txBox="1"/>
          <p:nvPr/>
        </p:nvSpPr>
        <p:spPr>
          <a:xfrm>
            <a:off x="1955244" y="4747078"/>
            <a:ext cx="26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CD </a:t>
            </a:r>
            <a:r>
              <a:rPr lang="hr-HR" sz="2400" b="1" dirty="0" err="1">
                <a:solidFill>
                  <a:srgbClr val="FF0000"/>
                </a:solidFill>
              </a:rPr>
              <a:t>player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25B9A-3204-2851-8FCE-EE8CEE9841F1}"/>
              </a:ext>
            </a:extLst>
          </p:cNvPr>
          <p:cNvSpPr txBox="1"/>
          <p:nvPr/>
        </p:nvSpPr>
        <p:spPr>
          <a:xfrm>
            <a:off x="4914488" y="2781564"/>
            <a:ext cx="7006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W</a:t>
            </a:r>
            <a:r>
              <a:rPr lang="en-US" sz="2800" dirty="0"/>
              <a:t>hat are the electrical appliances used for?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P</a:t>
            </a:r>
            <a:r>
              <a:rPr lang="en-US" sz="2800" dirty="0"/>
              <a:t>lay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game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find</a:t>
            </a:r>
            <a:r>
              <a:rPr lang="hr-HR" sz="2800" dirty="0"/>
              <a:t> </a:t>
            </a:r>
            <a:r>
              <a:rPr lang="hr-HR" sz="2800" dirty="0" err="1"/>
              <a:t>out</a:t>
            </a:r>
            <a:r>
              <a:rPr lang="en-US" sz="2800" dirty="0"/>
              <a:t>! </a:t>
            </a:r>
            <a:r>
              <a:rPr lang="en-US" sz="2800" dirty="0">
                <a:hlinkClick r:id="rId7"/>
              </a:rPr>
              <a:t>https://wordwall.net/play/511/222/438</a:t>
            </a:r>
            <a:r>
              <a:rPr lang="en-US" sz="2800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6480F0-22F6-AC7C-4AC3-7F629A05A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98" y="4977910"/>
            <a:ext cx="1546994" cy="16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42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981182-BEC4-F793-3D3A-7A376261A0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62113" cy="687790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912C9F-EA22-DEA1-A4AB-96C3AB7A19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" y="2286530"/>
            <a:ext cx="5181600" cy="26838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AA26A-53C8-35DA-05A9-8E651FBAFDC3}"/>
              </a:ext>
            </a:extLst>
          </p:cNvPr>
          <p:cNvSpPr txBox="1"/>
          <p:nvPr/>
        </p:nvSpPr>
        <p:spPr>
          <a:xfrm>
            <a:off x="5769004" y="4698899"/>
            <a:ext cx="5863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down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under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AE19E-6C95-4FA5-104A-513FE7197C29}"/>
              </a:ext>
            </a:extLst>
          </p:cNvPr>
          <p:cNvSpPr txBox="1"/>
          <p:nvPr/>
        </p:nvSpPr>
        <p:spPr>
          <a:xfrm>
            <a:off x="5790017" y="3856503"/>
            <a:ext cx="56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BB8AD-829C-EEE0-20B0-7F46FD471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794" r="1513" b="2521"/>
          <a:stretch/>
        </p:blipFill>
        <p:spPr>
          <a:xfrm>
            <a:off x="135093" y="2349610"/>
            <a:ext cx="5091925" cy="23492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9160F2-D8A3-6A5E-9B89-40ECEAF05B76}"/>
              </a:ext>
            </a:extLst>
          </p:cNvPr>
          <p:cNvSpPr txBox="1"/>
          <p:nvPr/>
        </p:nvSpPr>
        <p:spPr>
          <a:xfrm>
            <a:off x="5604588" y="415710"/>
            <a:ext cx="64910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 at the pictures on pages 114 and 115. </a:t>
            </a:r>
          </a:p>
          <a:p>
            <a:r>
              <a:rPr lang="en-US" sz="2800" dirty="0"/>
              <a:t>Make sentences using words from Task D. Write the sentences.</a:t>
            </a:r>
            <a:endParaRPr lang="hr-HR" sz="2800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Erica – an oven/a kettle</a:t>
            </a:r>
            <a:endParaRPr lang="hr-HR" sz="2800" b="1" dirty="0">
              <a:sym typeface="Wingdings" panose="05000000000000000000" pitchFamily="2" charset="2"/>
            </a:endParaRPr>
          </a:p>
          <a:p>
            <a:pPr algn="ctr"/>
            <a:r>
              <a:rPr lang="en-US" sz="2800" b="1" i="1" dirty="0">
                <a:solidFill>
                  <a:srgbClr val="7030A0"/>
                </a:solidFill>
                <a:sym typeface="Wingdings" panose="05000000000000000000" pitchFamily="2" charset="2"/>
              </a:rPr>
              <a:t>Erica was checking the biscuits in the oven.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3EB240-3736-78B3-CADA-7B22A4BEE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892"/>
            <a:ext cx="5504155" cy="21790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BAFC3A5-1803-4A6E-C22C-89C6FCC29439}"/>
              </a:ext>
            </a:extLst>
          </p:cNvPr>
          <p:cNvSpPr txBox="1"/>
          <p:nvPr/>
        </p:nvSpPr>
        <p:spPr>
          <a:xfrm>
            <a:off x="5790016" y="5815602"/>
            <a:ext cx="56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853CFBF-A542-0244-39C6-5504841B6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1" y="1420956"/>
            <a:ext cx="4709568" cy="40160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DCF76B-5832-6C4F-FAE5-CA3160D104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"/>
          <a:stretch/>
        </p:blipFill>
        <p:spPr>
          <a:xfrm>
            <a:off x="403932" y="4743062"/>
            <a:ext cx="4554245" cy="6669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0A5EADB-C93D-3A82-AE0D-1485A8CE7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0" y="1156018"/>
            <a:ext cx="3845853" cy="47364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ADECDDE-54C5-E507-ED09-2808A27D4E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10442" r="3099" b="21005"/>
          <a:stretch/>
        </p:blipFill>
        <p:spPr>
          <a:xfrm>
            <a:off x="995672" y="5481207"/>
            <a:ext cx="3512807" cy="282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4B9CB3-5470-36AF-ED88-12B6B79913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3" y="1370740"/>
            <a:ext cx="4754174" cy="44773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0AC3E85-EBA2-C192-FDEF-D4AE225E3F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7" y="5311272"/>
            <a:ext cx="3644007" cy="3312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C38FB03-2B78-F2C0-5AD4-0CD6B8454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6" y="994569"/>
            <a:ext cx="4534342" cy="53415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1B6975D-7C58-EA60-AA55-1764867825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11802" r="1598" b="13127"/>
          <a:stretch/>
        </p:blipFill>
        <p:spPr>
          <a:xfrm>
            <a:off x="845289" y="5676515"/>
            <a:ext cx="3960955" cy="62610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8CB16DF-4F94-7876-5989-4FD783A45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" y="1085157"/>
            <a:ext cx="5439176" cy="52031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09A4681-7EE6-262B-58F6-09EB7978E4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9" y="5630636"/>
            <a:ext cx="4527149" cy="6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107.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933152" y="58846"/>
            <a:ext cx="5931393" cy="6801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C000"/>
                </a:solidFill>
              </a:rPr>
              <a:t>WRITING BITES</a:t>
            </a:r>
          </a:p>
          <a:p>
            <a:r>
              <a:rPr lang="hr-HR" sz="2200" b="1" dirty="0" err="1"/>
              <a:t>Spelling</a:t>
            </a:r>
            <a:r>
              <a:rPr lang="hr-HR" sz="2200" b="1" dirty="0"/>
              <a:t> </a:t>
            </a:r>
            <a:r>
              <a:rPr lang="hr-HR" sz="2200" b="1" dirty="0" err="1"/>
              <a:t>rules</a:t>
            </a:r>
            <a:r>
              <a:rPr lang="hr-HR" sz="2200" b="1" dirty="0"/>
              <a:t>:</a:t>
            </a:r>
          </a:p>
          <a:p>
            <a:endParaRPr lang="hr-HR" sz="2200" b="1" dirty="0"/>
          </a:p>
          <a:p>
            <a:r>
              <a:rPr lang="hr-HR" sz="2200" b="1" dirty="0"/>
              <a:t>1 </a:t>
            </a:r>
            <a:r>
              <a:rPr lang="hr-HR" sz="2200" b="1" dirty="0" err="1"/>
              <a:t>Verbs</a:t>
            </a:r>
            <a:r>
              <a:rPr lang="hr-HR" sz="2200" b="1" dirty="0"/>
              <a:t> </a:t>
            </a:r>
            <a:r>
              <a:rPr lang="hr-HR" sz="2200" b="1" dirty="0" err="1"/>
              <a:t>that</a:t>
            </a:r>
            <a:r>
              <a:rPr lang="hr-HR" sz="2200" b="1" dirty="0"/>
              <a:t> </a:t>
            </a:r>
            <a:r>
              <a:rPr lang="hr-HR" sz="2200" b="1" dirty="0" err="1"/>
              <a:t>end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–e: lose </a:t>
            </a:r>
            <a:r>
              <a:rPr lang="hr-HR" sz="2200" b="1" dirty="0" err="1"/>
              <a:t>the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FF0000"/>
                </a:solidFill>
              </a:rPr>
              <a:t>-e</a:t>
            </a:r>
            <a:r>
              <a:rPr lang="hr-HR" sz="2200" b="1" dirty="0"/>
              <a:t> </a:t>
            </a:r>
            <a:r>
              <a:rPr lang="hr-HR" sz="2200" b="1" dirty="0" err="1"/>
              <a:t>and</a:t>
            </a:r>
            <a:r>
              <a:rPr lang="hr-HR" sz="2200" b="1" dirty="0"/>
              <a:t> </a:t>
            </a:r>
            <a:r>
              <a:rPr lang="hr-HR" sz="2200" b="1" dirty="0" err="1"/>
              <a:t>add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FF0000"/>
                </a:solidFill>
              </a:rPr>
              <a:t>–ing</a:t>
            </a:r>
            <a:r>
              <a:rPr lang="hr-HR" sz="2200" b="1" dirty="0"/>
              <a:t>. </a:t>
            </a:r>
            <a:r>
              <a:rPr lang="hr-HR" sz="2000" dirty="0">
                <a:solidFill>
                  <a:schemeClr val="accent1"/>
                </a:solidFill>
              </a:rPr>
              <a:t>Glagolima koji završavaju na –e uklanjamo nastavak </a:t>
            </a:r>
            <a:r>
              <a:rPr lang="hr-HR" sz="2000" dirty="0">
                <a:solidFill>
                  <a:srgbClr val="FF0000"/>
                </a:solidFill>
              </a:rPr>
              <a:t>–e</a:t>
            </a:r>
            <a:r>
              <a:rPr lang="hr-HR" sz="2000" dirty="0">
                <a:solidFill>
                  <a:schemeClr val="accent1"/>
                </a:solidFill>
              </a:rPr>
              <a:t>  i dodajemo nastavak </a:t>
            </a:r>
            <a:r>
              <a:rPr lang="hr-HR" sz="2000" dirty="0">
                <a:solidFill>
                  <a:srgbClr val="FF0000"/>
                </a:solidFill>
              </a:rPr>
              <a:t>–ing</a:t>
            </a:r>
            <a:r>
              <a:rPr lang="hr-HR" sz="2000" dirty="0">
                <a:solidFill>
                  <a:schemeClr val="accent1"/>
                </a:solidFill>
              </a:rPr>
              <a:t>.</a:t>
            </a:r>
            <a:endParaRPr lang="hr-HR" sz="2000" dirty="0"/>
          </a:p>
          <a:p>
            <a:r>
              <a:rPr lang="hr-HR" sz="2200" b="1" dirty="0"/>
              <a:t>	</a:t>
            </a:r>
            <a:r>
              <a:rPr lang="hr-HR" sz="2200" b="1" dirty="0">
                <a:highlight>
                  <a:srgbClr val="FFFF00"/>
                </a:highlight>
              </a:rPr>
              <a:t>mak</a:t>
            </a:r>
            <a:r>
              <a:rPr lang="hr-HR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lang="hr-HR" sz="2200" b="1" dirty="0">
                <a:highlight>
                  <a:srgbClr val="FFFF00"/>
                </a:highlight>
              </a:rPr>
              <a:t> 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mak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ing</a:t>
            </a:r>
            <a:r>
              <a:rPr lang="hr-HR" sz="22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hav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e</a:t>
            </a:r>
            <a:r>
              <a:rPr lang="hr-HR" sz="22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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hav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ing</a:t>
            </a:r>
            <a:endParaRPr lang="hr-HR" sz="2200" b="1" dirty="0">
              <a:solidFill>
                <a:srgbClr val="FF0000"/>
              </a:solidFill>
              <a:highlight>
                <a:srgbClr val="FFFF00"/>
              </a:highlight>
              <a:sym typeface="Wingdings" panose="05000000000000000000" pitchFamily="2" charset="2"/>
            </a:endParaRPr>
          </a:p>
          <a:p>
            <a:endParaRPr lang="hr-H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hr-HR" sz="2200" b="1" dirty="0">
                <a:sym typeface="Wingdings" panose="05000000000000000000" pitchFamily="2" charset="2"/>
              </a:rPr>
              <a:t>2 </a:t>
            </a:r>
            <a:r>
              <a:rPr lang="hr-HR" sz="2200" b="1" dirty="0" err="1"/>
              <a:t>Verbs</a:t>
            </a:r>
            <a:r>
              <a:rPr lang="hr-HR" sz="2200" b="1" dirty="0"/>
              <a:t> </a:t>
            </a:r>
            <a:r>
              <a:rPr lang="hr-HR" sz="2200" b="1" dirty="0" err="1"/>
              <a:t>that</a:t>
            </a:r>
            <a:r>
              <a:rPr lang="hr-HR" sz="2200" b="1" dirty="0"/>
              <a:t> </a:t>
            </a:r>
            <a:r>
              <a:rPr lang="hr-HR" sz="2200" b="1" dirty="0" err="1"/>
              <a:t>end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–</a:t>
            </a:r>
            <a:r>
              <a:rPr lang="hr-HR" sz="2200" b="1" dirty="0" err="1"/>
              <a:t>ie</a:t>
            </a:r>
            <a:r>
              <a:rPr lang="hr-HR" sz="2200" b="1" dirty="0"/>
              <a:t>: drop</a:t>
            </a:r>
            <a:r>
              <a:rPr lang="hr-HR" sz="2200" b="1" dirty="0">
                <a:solidFill>
                  <a:srgbClr val="FF0000"/>
                </a:solidFill>
              </a:rPr>
              <a:t> –</a:t>
            </a:r>
            <a:r>
              <a:rPr lang="hr-HR" sz="2200" b="1" dirty="0" err="1">
                <a:solidFill>
                  <a:srgbClr val="FF0000"/>
                </a:solidFill>
              </a:rPr>
              <a:t>ie</a:t>
            </a:r>
            <a:r>
              <a:rPr lang="hr-HR" sz="2200" b="1" dirty="0">
                <a:solidFill>
                  <a:srgbClr val="FF0000"/>
                </a:solidFill>
              </a:rPr>
              <a:t> </a:t>
            </a:r>
            <a:r>
              <a:rPr lang="hr-HR" sz="2200" b="1" dirty="0" err="1"/>
              <a:t>and</a:t>
            </a:r>
            <a:r>
              <a:rPr lang="hr-HR" sz="2200" b="1" dirty="0"/>
              <a:t>  </a:t>
            </a:r>
            <a:r>
              <a:rPr lang="hr-HR" sz="2200" b="1" dirty="0" err="1"/>
              <a:t>add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FF0000"/>
                </a:solidFill>
              </a:rPr>
              <a:t>-y</a:t>
            </a:r>
            <a:r>
              <a:rPr lang="hr-HR" sz="2200" b="1" dirty="0"/>
              <a:t> + </a:t>
            </a:r>
            <a:r>
              <a:rPr lang="hr-HR" sz="2200" b="1" dirty="0">
                <a:solidFill>
                  <a:srgbClr val="FF0000"/>
                </a:solidFill>
              </a:rPr>
              <a:t>–ing</a:t>
            </a:r>
            <a:r>
              <a:rPr lang="hr-HR" sz="2200" b="1" dirty="0"/>
              <a:t>. </a:t>
            </a:r>
          </a:p>
          <a:p>
            <a:r>
              <a:rPr lang="hr-HR" sz="2000" dirty="0">
                <a:solidFill>
                  <a:schemeClr val="accent1"/>
                </a:solidFill>
              </a:rPr>
              <a:t>Kod glagola koji završavaju na nastavak –</a:t>
            </a:r>
            <a:r>
              <a:rPr lang="hr-HR" sz="2000" dirty="0" err="1">
                <a:solidFill>
                  <a:schemeClr val="accent1"/>
                </a:solidFill>
              </a:rPr>
              <a:t>ie</a:t>
            </a:r>
            <a:r>
              <a:rPr lang="hr-HR" sz="2000" dirty="0">
                <a:solidFill>
                  <a:schemeClr val="accent1"/>
                </a:solidFill>
              </a:rPr>
              <a:t>, </a:t>
            </a:r>
            <a:r>
              <a:rPr lang="hr-HR" sz="2000" dirty="0">
                <a:solidFill>
                  <a:srgbClr val="FF0000"/>
                </a:solidFill>
              </a:rPr>
              <a:t>-</a:t>
            </a:r>
            <a:r>
              <a:rPr lang="hr-HR" sz="2000" dirty="0" err="1">
                <a:solidFill>
                  <a:srgbClr val="FF0000"/>
                </a:solidFill>
              </a:rPr>
              <a:t>ie</a:t>
            </a:r>
            <a:r>
              <a:rPr lang="hr-HR" sz="2000" dirty="0">
                <a:solidFill>
                  <a:srgbClr val="FF0000"/>
                </a:solidFill>
              </a:rPr>
              <a:t> se gubi </a:t>
            </a:r>
            <a:r>
              <a:rPr lang="hr-HR" sz="2000" dirty="0">
                <a:solidFill>
                  <a:schemeClr val="accent1"/>
                </a:solidFill>
              </a:rPr>
              <a:t>i dodaje se </a:t>
            </a:r>
            <a:r>
              <a:rPr lang="hr-HR" sz="2000" dirty="0">
                <a:solidFill>
                  <a:srgbClr val="FF0000"/>
                </a:solidFill>
              </a:rPr>
              <a:t>–y</a:t>
            </a:r>
            <a:r>
              <a:rPr lang="hr-HR" sz="2000" dirty="0">
                <a:solidFill>
                  <a:schemeClr val="accent1"/>
                </a:solidFill>
              </a:rPr>
              <a:t> i nastavak </a:t>
            </a:r>
            <a:r>
              <a:rPr lang="hr-HR" sz="2000" dirty="0">
                <a:solidFill>
                  <a:srgbClr val="FF0000"/>
                </a:solidFill>
              </a:rPr>
              <a:t>– ing</a:t>
            </a:r>
            <a:r>
              <a:rPr lang="hr-HR" sz="2000" dirty="0">
                <a:solidFill>
                  <a:schemeClr val="accent1"/>
                </a:solidFill>
              </a:rPr>
              <a:t>. </a:t>
            </a:r>
          </a:p>
          <a:p>
            <a:r>
              <a:rPr lang="hr-HR" sz="2200" b="1" dirty="0">
                <a:solidFill>
                  <a:schemeClr val="accent1"/>
                </a:solidFill>
              </a:rPr>
              <a:t>	</a:t>
            </a:r>
            <a:r>
              <a:rPr lang="hr-HR" sz="2200" b="1" dirty="0" err="1">
                <a:highlight>
                  <a:srgbClr val="FFFF00"/>
                </a:highlight>
              </a:rPr>
              <a:t>l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ie</a:t>
            </a:r>
            <a:r>
              <a:rPr lang="hr-HR" sz="2200" b="1" dirty="0">
                <a:highlight>
                  <a:srgbClr val="FFFF00"/>
                </a:highlight>
              </a:rPr>
              <a:t> 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l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ying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 	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d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ie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d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ying</a:t>
            </a:r>
            <a:endParaRPr lang="hr-HR" sz="2200" b="1" dirty="0">
              <a:solidFill>
                <a:srgbClr val="FF0000"/>
              </a:solidFill>
              <a:highlight>
                <a:srgbClr val="FFFF00"/>
              </a:highlight>
              <a:sym typeface="Wingdings" panose="05000000000000000000" pitchFamily="2" charset="2"/>
            </a:endParaRPr>
          </a:p>
          <a:p>
            <a:endParaRPr lang="hr-H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hr-HR" sz="2200" b="1" dirty="0">
                <a:sym typeface="Wingdings" panose="05000000000000000000" pitchFamily="2" charset="2"/>
              </a:rPr>
              <a:t>3 </a:t>
            </a:r>
            <a:r>
              <a:rPr lang="hr-HR" sz="2200" b="1" dirty="0" err="1">
                <a:sym typeface="Wingdings" panose="05000000000000000000" pitchFamily="2" charset="2"/>
              </a:rPr>
              <a:t>Verbs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that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have</a:t>
            </a:r>
            <a:r>
              <a:rPr lang="hr-HR" sz="2200" b="1" dirty="0">
                <a:sym typeface="Wingdings" panose="05000000000000000000" pitchFamily="2" charset="2"/>
              </a:rPr>
              <a:t> one </a:t>
            </a:r>
            <a:r>
              <a:rPr lang="hr-HR" sz="2200" b="1" dirty="0" err="1">
                <a:sym typeface="Wingdings" panose="05000000000000000000" pitchFamily="2" charset="2"/>
              </a:rPr>
              <a:t>syllable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and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end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in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vowel</a:t>
            </a:r>
            <a:r>
              <a:rPr lang="hr-HR" sz="2200" b="1" dirty="0">
                <a:sym typeface="Wingdings" panose="05000000000000000000" pitchFamily="2" charset="2"/>
              </a:rPr>
              <a:t> + a </a:t>
            </a:r>
            <a:r>
              <a:rPr lang="hr-HR" sz="2200" b="1" dirty="0" err="1">
                <a:sym typeface="Wingdings" panose="05000000000000000000" pitchFamily="2" charset="2"/>
              </a:rPr>
              <a:t>consonant</a:t>
            </a:r>
            <a:r>
              <a:rPr lang="hr-HR" sz="2200" b="1" dirty="0">
                <a:sym typeface="Wingdings" panose="05000000000000000000" pitchFamily="2" charset="2"/>
              </a:rPr>
              <a:t>, </a:t>
            </a:r>
            <a:r>
              <a:rPr lang="hr-HR" sz="2200" b="1" dirty="0" err="1">
                <a:sym typeface="Wingdings" panose="05000000000000000000" pitchFamily="2" charset="2"/>
              </a:rPr>
              <a:t>we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double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the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consonant</a:t>
            </a:r>
            <a:r>
              <a:rPr lang="hr-HR" sz="2200" b="1" dirty="0">
                <a:sym typeface="Wingdings" panose="05000000000000000000" pitchFamily="2" charset="2"/>
              </a:rPr>
              <a:t>.</a:t>
            </a:r>
            <a:br>
              <a:rPr lang="hr-HR" sz="2200" b="1" dirty="0">
                <a:sym typeface="Wingdings" panose="05000000000000000000" pitchFamily="2" charset="2"/>
              </a:rPr>
            </a:br>
            <a:r>
              <a:rPr lang="hr-HR" sz="2000" dirty="0">
                <a:solidFill>
                  <a:schemeClr val="accent1"/>
                </a:solidFill>
                <a:sym typeface="Wingdings" panose="05000000000000000000" pitchFamily="2" charset="2"/>
              </a:rPr>
              <a:t>Kod jednosložnih glagola koji završavaju na samoglasnik i suglasnik udvostručit ćemo suglasnik i dodati nastavak –ing.</a:t>
            </a:r>
          </a:p>
          <a:p>
            <a:r>
              <a:rPr lang="hr-HR" sz="2200" b="1" dirty="0">
                <a:sym typeface="Wingdings" panose="05000000000000000000" pitchFamily="2" charset="2"/>
              </a:rPr>
              <a:t>  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swimswi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mm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ing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 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cutcu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tt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ing</a:t>
            </a:r>
            <a:r>
              <a:rPr lang="hr-HR" sz="2200" b="1" dirty="0">
                <a:highlight>
                  <a:srgbClr val="FFFF00"/>
                </a:highlight>
                <a:sym typeface="Wingdings" panose="05000000000000000000" pitchFamily="2" charset="2"/>
              </a:rPr>
              <a:t>   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chatcha</a:t>
            </a:r>
            <a:r>
              <a:rPr lang="hr-HR" sz="2200" b="1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tt</a:t>
            </a:r>
            <a:r>
              <a:rPr lang="hr-HR" sz="22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ing</a:t>
            </a:r>
            <a:endParaRPr lang="hr-HR" sz="2200" b="1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BD71-C271-9DF1-4363-2299D842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r="912"/>
          <a:stretch/>
        </p:blipFill>
        <p:spPr>
          <a:xfrm>
            <a:off x="899019" y="1130143"/>
            <a:ext cx="3911572" cy="5537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992B9-AF75-D5B1-2F3F-FB8DCA84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9"/>
          <a:stretch/>
        </p:blipFill>
        <p:spPr>
          <a:xfrm>
            <a:off x="534780" y="1486502"/>
            <a:ext cx="4776068" cy="4610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2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4" y="1171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107.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939299" y="91133"/>
            <a:ext cx="5931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Fill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A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–</a:t>
            </a:r>
            <a:r>
              <a:rPr lang="hr-HR" sz="2600" dirty="0" err="1"/>
              <a:t>ing</a:t>
            </a:r>
            <a:r>
              <a:rPr lang="hr-HR" sz="2600" dirty="0"/>
              <a:t> </a:t>
            </a:r>
            <a:r>
              <a:rPr lang="hr-HR" sz="2600" dirty="0" err="1"/>
              <a:t>form</a:t>
            </a:r>
            <a:r>
              <a:rPr lang="hr-HR" sz="2600" dirty="0"/>
              <a:t>. B</a:t>
            </a:r>
            <a:r>
              <a:rPr lang="en-US" sz="2600" dirty="0"/>
              <a:t>e careful with your spelling</a:t>
            </a:r>
            <a:r>
              <a:rPr lang="hr-HR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906137" y="1096709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BD71-C271-9DF1-4363-2299D842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r="912"/>
          <a:stretch/>
        </p:blipFill>
        <p:spPr>
          <a:xfrm>
            <a:off x="899019" y="1130143"/>
            <a:ext cx="3911572" cy="5537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1D3554-1D57-E754-4489-D10B6596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4716" y="1827140"/>
            <a:ext cx="6116896" cy="119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carefully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finish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rule</a:t>
            </a:r>
            <a:r>
              <a:rPr lang="hr-HR" sz="2600" dirty="0"/>
              <a:t>.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down</a:t>
            </a:r>
            <a:r>
              <a:rPr lang="hr-HR" sz="2600" dirty="0"/>
              <a:t> </a:t>
            </a:r>
            <a:r>
              <a:rPr lang="hr-HR" sz="2600" dirty="0" err="1"/>
              <a:t>examples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rule</a:t>
            </a:r>
            <a:r>
              <a:rPr lang="hr-HR" sz="2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A110A-EE97-7641-145D-8D6FCB650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" y="2331086"/>
            <a:ext cx="5811824" cy="2686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8001C-69DC-0D33-729F-22E1F0C8F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9" y="2764162"/>
            <a:ext cx="5522002" cy="2210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C1A2E2-D2F2-580E-C402-A78320804E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/>
          <a:stretch/>
        </p:blipFill>
        <p:spPr>
          <a:xfrm>
            <a:off x="57529" y="2413962"/>
            <a:ext cx="5751976" cy="24831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5089C4-BCE4-F1CA-BE0F-D2DFADA73581}"/>
              </a:ext>
            </a:extLst>
          </p:cNvPr>
          <p:cNvSpPr txBox="1"/>
          <p:nvPr/>
        </p:nvSpPr>
        <p:spPr>
          <a:xfrm>
            <a:off x="6003406" y="2822168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39A3B-EDDA-EC6E-03A1-B8DBB3AE3A77}"/>
              </a:ext>
            </a:extLst>
          </p:cNvPr>
          <p:cNvSpPr txBox="1"/>
          <p:nvPr/>
        </p:nvSpPr>
        <p:spPr>
          <a:xfrm>
            <a:off x="1233995" y="4605034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3A01B-8559-116B-3E02-0F41228AFFFC}"/>
              </a:ext>
            </a:extLst>
          </p:cNvPr>
          <p:cNvSpPr txBox="1"/>
          <p:nvPr/>
        </p:nvSpPr>
        <p:spPr>
          <a:xfrm>
            <a:off x="2031252" y="4619206"/>
            <a:ext cx="78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90FD2-52F9-D700-A537-FA2DD01C25BF}"/>
              </a:ext>
            </a:extLst>
          </p:cNvPr>
          <p:cNvSpPr txBox="1"/>
          <p:nvPr/>
        </p:nvSpPr>
        <p:spPr>
          <a:xfrm>
            <a:off x="5966929" y="3527491"/>
            <a:ext cx="611689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C000"/>
                </a:solidFill>
              </a:rPr>
              <a:t>LANGUAGE IN FOCUS</a:t>
            </a:r>
          </a:p>
          <a:p>
            <a:r>
              <a:rPr lang="hr-HR" sz="2400" b="1" dirty="0" err="1"/>
              <a:t>We</a:t>
            </a:r>
            <a:r>
              <a:rPr lang="hr-HR" sz="2400" b="1" dirty="0"/>
              <a:t> use Past </a:t>
            </a:r>
            <a:r>
              <a:rPr lang="hr-HR" sz="2400" b="1" dirty="0" err="1"/>
              <a:t>Continuous</a:t>
            </a:r>
            <a:r>
              <a:rPr lang="hr-HR" sz="2400" b="1" dirty="0"/>
              <a:t> to </a:t>
            </a:r>
            <a:r>
              <a:rPr lang="hr-HR" sz="2400" b="1" dirty="0" err="1"/>
              <a:t>describe</a:t>
            </a:r>
            <a:r>
              <a:rPr lang="hr-HR" sz="2400" b="1" dirty="0"/>
              <a:t> a scene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past. </a:t>
            </a:r>
            <a:endParaRPr lang="hr-HR" sz="2400" b="1" dirty="0">
              <a:solidFill>
                <a:srgbClr val="FF0000"/>
              </a:solidFill>
            </a:endParaRPr>
          </a:p>
          <a:p>
            <a:pPr algn="ctr"/>
            <a:r>
              <a:rPr lang="hr-HR" sz="2400" b="1" dirty="0" err="1">
                <a:solidFill>
                  <a:srgbClr val="7030A0"/>
                </a:solidFill>
              </a:rPr>
              <a:t>subject</a:t>
            </a:r>
            <a:r>
              <a:rPr lang="hr-HR" sz="2400" b="1" dirty="0">
                <a:solidFill>
                  <a:srgbClr val="7030A0"/>
                </a:solidFill>
              </a:rPr>
              <a:t> + WAS/WERE + VERB + -ING</a:t>
            </a:r>
          </a:p>
          <a:p>
            <a:pPr algn="ctr"/>
            <a:r>
              <a:rPr lang="hr-HR" sz="2400" b="1" dirty="0" err="1">
                <a:highlight>
                  <a:srgbClr val="FFFF00"/>
                </a:highlight>
              </a:rPr>
              <a:t>When</a:t>
            </a:r>
            <a:r>
              <a:rPr lang="hr-HR" sz="2400" b="1" dirty="0">
                <a:highlight>
                  <a:srgbClr val="FFFF00"/>
                </a:highlight>
              </a:rPr>
              <a:t> I </a:t>
            </a:r>
            <a:r>
              <a:rPr lang="hr-HR" sz="2400" b="1" dirty="0" err="1">
                <a:highlight>
                  <a:srgbClr val="FFFF00"/>
                </a:highlight>
              </a:rPr>
              <a:t>heard</a:t>
            </a:r>
            <a:r>
              <a:rPr lang="hr-HR" sz="2400" b="1" dirty="0">
                <a:highlight>
                  <a:srgbClr val="FFFF00"/>
                </a:highlight>
              </a:rPr>
              <a:t> </a:t>
            </a:r>
            <a:r>
              <a:rPr lang="hr-HR" sz="2400" b="1" dirty="0" err="1">
                <a:highlight>
                  <a:srgbClr val="FFFF00"/>
                </a:highlight>
              </a:rPr>
              <a:t>the</a:t>
            </a:r>
            <a:r>
              <a:rPr lang="hr-HR" sz="2400" b="1" dirty="0">
                <a:highlight>
                  <a:srgbClr val="FFFF00"/>
                </a:highlight>
              </a:rPr>
              <a:t> </a:t>
            </a:r>
            <a:r>
              <a:rPr lang="hr-HR" sz="2400" b="1" dirty="0" err="1">
                <a:highlight>
                  <a:srgbClr val="FFFF00"/>
                </a:highlight>
              </a:rPr>
              <a:t>thunder</a:t>
            </a:r>
            <a:r>
              <a:rPr lang="hr-HR" sz="2400" b="1" dirty="0">
                <a:highlight>
                  <a:srgbClr val="FFFF00"/>
                </a:highlight>
              </a:rPr>
              <a:t>, I </a:t>
            </a:r>
            <a:r>
              <a:rPr lang="hr-HR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was</a:t>
            </a:r>
            <a:r>
              <a:rPr lang="hr-HR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reading</a:t>
            </a:r>
            <a:r>
              <a:rPr lang="hr-HR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r-HR" sz="2400" b="1" dirty="0">
                <a:highlight>
                  <a:srgbClr val="FFFF00"/>
                </a:highlight>
              </a:rPr>
              <a:t>a </a:t>
            </a:r>
            <a:r>
              <a:rPr lang="hr-HR" sz="2400" b="1" dirty="0" err="1">
                <a:highlight>
                  <a:srgbClr val="FFFF00"/>
                </a:highlight>
              </a:rPr>
              <a:t>book</a:t>
            </a:r>
            <a:r>
              <a:rPr lang="hr-HR" sz="2400" b="1" dirty="0">
                <a:highlight>
                  <a:srgbClr val="FFFF00"/>
                </a:highlight>
              </a:rPr>
              <a:t>.</a:t>
            </a:r>
          </a:p>
          <a:p>
            <a:r>
              <a:rPr lang="hr-HR" sz="2400" dirty="0">
                <a:solidFill>
                  <a:schemeClr val="accent1"/>
                </a:solidFill>
              </a:rPr>
              <a:t>Glagolsko vrijeme Past </a:t>
            </a:r>
            <a:r>
              <a:rPr lang="hr-HR" sz="2400" dirty="0" err="1">
                <a:solidFill>
                  <a:schemeClr val="accent1"/>
                </a:solidFill>
              </a:rPr>
              <a:t>Continuous</a:t>
            </a:r>
            <a:r>
              <a:rPr lang="hr-HR" sz="2400" dirty="0">
                <a:solidFill>
                  <a:schemeClr val="accent1"/>
                </a:solidFill>
              </a:rPr>
              <a:t> koristimo za opisivanje prošle radnje. </a:t>
            </a:r>
          </a:p>
        </p:txBody>
      </p:sp>
    </p:spTree>
    <p:extLst>
      <p:ext uri="{BB962C8B-B14F-4D97-AF65-F5344CB8AC3E}">
        <p14:creationId xmlns:p14="http://schemas.microsoft.com/office/powerpoint/2010/main" val="31496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14" grpId="0" build="p"/>
      <p:bldP spid="13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0" y="-20927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108.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878843" y="491791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B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Past </a:t>
            </a:r>
            <a:r>
              <a:rPr lang="hr-HR" sz="2800" dirty="0" err="1"/>
              <a:t>Continuous</a:t>
            </a:r>
            <a:r>
              <a:rPr lang="hr-HR" sz="2800" dirty="0"/>
              <a:t> </a:t>
            </a:r>
            <a:r>
              <a:rPr lang="hr-HR" sz="2800" dirty="0" err="1"/>
              <a:t>forms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box</a:t>
            </a:r>
            <a:r>
              <a:rPr lang="hr-HR" sz="28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997391" y="2484000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BD71-C271-9DF1-4363-2299D842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r="685"/>
          <a:stretch/>
        </p:blipFill>
        <p:spPr>
          <a:xfrm>
            <a:off x="899019" y="1130143"/>
            <a:ext cx="3911572" cy="5537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1D3554-1D57-E754-4489-D10B6596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9294" y="3697344"/>
            <a:ext cx="5812845" cy="1205045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continuous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089C4-BCE4-F1CA-BE0F-D2DFADA73581}"/>
              </a:ext>
            </a:extLst>
          </p:cNvPr>
          <p:cNvSpPr txBox="1"/>
          <p:nvPr/>
        </p:nvSpPr>
        <p:spPr>
          <a:xfrm>
            <a:off x="5939294" y="4697243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930-1DF3-F7E0-159E-B5E7788ED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7" y="1262245"/>
            <a:ext cx="4602879" cy="52734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BB475-996A-04E4-5C89-F5D7CB8FA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6" y="2128819"/>
            <a:ext cx="4412797" cy="3764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27A8E7-5F2A-814C-1A0A-046210734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" y="2353076"/>
            <a:ext cx="5812846" cy="28673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0D9560-D372-274C-DEDB-A16A810C95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" y="2789792"/>
            <a:ext cx="5348381" cy="23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 build="p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583</Words>
  <Application>Microsoft Office PowerPoint</Application>
  <PresentationFormat>Widescreen</PresentationFormat>
  <Paragraphs>77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Lesson 21  The lights went out</vt:lpstr>
      <vt:lpstr>Which electrical appliances do you use on a daily basis?  Which ones do your family members use? Why? Discuss in class.</vt:lpstr>
      <vt:lpstr>PowerPoint Presentation</vt:lpstr>
      <vt:lpstr>PowerPoint Presentation</vt:lpstr>
      <vt:lpstr>PowerPoint Presentation</vt:lpstr>
      <vt:lpstr>Workbook page 107.</vt:lpstr>
      <vt:lpstr>Workbook page 107.</vt:lpstr>
      <vt:lpstr>Workbook page 108.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21 – The lights went out</dc:title>
  <dc:creator>Josipa</dc:creator>
  <cp:lastModifiedBy>Sanja Ivoš</cp:lastModifiedBy>
  <cp:revision>49</cp:revision>
  <dcterms:created xsi:type="dcterms:W3CDTF">2022-08-20T15:25:57Z</dcterms:created>
  <dcterms:modified xsi:type="dcterms:W3CDTF">2022-12-06T13:41:14Z</dcterms:modified>
</cp:coreProperties>
</file>